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67" r:id="rId2"/>
    <p:sldId id="282" r:id="rId3"/>
    <p:sldId id="313" r:id="rId4"/>
    <p:sldId id="290" r:id="rId5"/>
    <p:sldId id="306" r:id="rId6"/>
    <p:sldId id="318" r:id="rId7"/>
    <p:sldId id="291" r:id="rId8"/>
    <p:sldId id="307" r:id="rId9"/>
    <p:sldId id="319" r:id="rId10"/>
    <p:sldId id="292" r:id="rId11"/>
    <p:sldId id="308" r:id="rId12"/>
    <p:sldId id="320" r:id="rId13"/>
    <p:sldId id="321" r:id="rId14"/>
    <p:sldId id="293" r:id="rId15"/>
    <p:sldId id="309" r:id="rId16"/>
    <p:sldId id="322" r:id="rId17"/>
    <p:sldId id="294" r:id="rId18"/>
    <p:sldId id="310" r:id="rId19"/>
    <p:sldId id="323" r:id="rId20"/>
    <p:sldId id="324" r:id="rId21"/>
    <p:sldId id="295" r:id="rId22"/>
    <p:sldId id="311" r:id="rId23"/>
    <p:sldId id="325" r:id="rId24"/>
    <p:sldId id="326" r:id="rId25"/>
    <p:sldId id="327" r:id="rId26"/>
    <p:sldId id="297" r:id="rId27"/>
    <p:sldId id="312" r:id="rId28"/>
    <p:sldId id="296" r:id="rId29"/>
    <p:sldId id="298" r:id="rId30"/>
    <p:sldId id="302" r:id="rId31"/>
    <p:sldId id="300" r:id="rId32"/>
    <p:sldId id="301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4"/>
    <p:restoredTop sz="96291"/>
  </p:normalViewPr>
  <p:slideViewPr>
    <p:cSldViewPr snapToGrid="0" snapToObjects="1">
      <p:cViewPr varScale="1">
        <p:scale>
          <a:sx n="127" d="100"/>
          <a:sy n="127" d="100"/>
        </p:scale>
        <p:origin x="55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10/28/22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10/28/22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10/28/22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PPT 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persona, esterni, acqua, fotografia&#10;&#10;Descrizione generata automaticamente">
            <a:extLst>
              <a:ext uri="{FF2B5EF4-FFF2-40B4-BE49-F238E27FC236}">
                <a16:creationId xmlns:a16="http://schemas.microsoft.com/office/drawing/2014/main" id="{813D3683-5601-AC40-A3E4-9BD0E609B2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" t="-8090" r="700" b="16881"/>
          <a:stretch/>
        </p:blipFill>
        <p:spPr>
          <a:xfrm>
            <a:off x="0" y="-667512"/>
            <a:ext cx="12191999" cy="7525512"/>
          </a:xfrm>
          <a:prstGeom prst="rect">
            <a:avLst/>
          </a:prstGeom>
        </p:spPr>
      </p:pic>
      <p:pic>
        <p:nvPicPr>
          <p:cNvPr id="7" name="Immagine 6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0E453C0C-3BEA-A442-AC00-F2D3F32A13A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42438" y="323234"/>
            <a:ext cx="2996381" cy="1717925"/>
          </a:xfrm>
          <a:prstGeom prst="rect">
            <a:avLst/>
          </a:prstGeom>
        </p:spPr>
      </p:pic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BE69809F-4C02-CF46-99AD-F741D53CD8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84878" y="782944"/>
            <a:ext cx="6634825" cy="96747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3600" b="0" i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3600" b="0" i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</p:txBody>
      </p:sp>
      <p:sp>
        <p:nvSpPr>
          <p:cNvPr id="15" name="Segnaposto testo 14">
            <a:extLst>
              <a:ext uri="{FF2B5EF4-FFF2-40B4-BE49-F238E27FC236}">
                <a16:creationId xmlns:a16="http://schemas.microsoft.com/office/drawing/2014/main" id="{E1A07FC9-EA1A-B948-9FD9-4A9B3856C74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84225" y="1980565"/>
            <a:ext cx="5913438" cy="11811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2400" b="0" i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2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2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2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531290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10/28/22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10/28/22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10/28/22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10/28/22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10/28/22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10/28/22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10/28/22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10/28/22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accent2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10/28/22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ctivelongevity.eu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65A0627F-F3C3-2649-A809-D7231AF7D7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84878" y="558356"/>
            <a:ext cx="7011585" cy="967479"/>
          </a:xfrm>
        </p:spPr>
        <p:txBody>
          <a:bodyPr/>
          <a:lstStyle/>
          <a:p>
            <a:r>
              <a:rPr lang="it-IT" b="1" dirty="0"/>
              <a:t>I SENIOR E LA LORO CASA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0B2DAD0-D569-0B46-B905-BB150E93C2C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84224" y="1916397"/>
            <a:ext cx="10017125" cy="1181100"/>
          </a:xfrm>
        </p:spPr>
        <p:txBody>
          <a:bodyPr/>
          <a:lstStyle/>
          <a:p>
            <a:r>
              <a:rPr lang="it-IT" b="1" dirty="0" err="1">
                <a:solidFill>
                  <a:schemeClr val="bg2">
                    <a:lumMod val="25000"/>
                  </a:schemeClr>
                </a:solidFill>
              </a:rPr>
              <a:t>Survey</a:t>
            </a:r>
            <a:r>
              <a:rPr lang="it-IT" b="1" dirty="0">
                <a:solidFill>
                  <a:schemeClr val="bg2">
                    <a:lumMod val="25000"/>
                  </a:schemeClr>
                </a:solidFill>
              </a:rPr>
              <a:t> gennaio 2022</a:t>
            </a:r>
          </a:p>
        </p:txBody>
      </p:sp>
    </p:spTree>
    <p:extLst>
      <p:ext uri="{BB962C8B-B14F-4D97-AF65-F5344CB8AC3E}">
        <p14:creationId xmlns:p14="http://schemas.microsoft.com/office/powerpoint/2010/main" val="14634361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90C1AF-2B2D-364B-84DA-71B0DEC285DC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rgbClr val="00B0F0"/>
            </a:solidFill>
          </a:ln>
        </p:spPr>
        <p:txBody>
          <a:bodyPr/>
          <a:lstStyle/>
          <a:p>
            <a:r>
              <a:rPr lang="it-IT" b="1" dirty="0">
                <a:solidFill>
                  <a:srgbClr val="00B0F0"/>
                </a:solidFill>
              </a:rPr>
              <a:t>DOMOTICA, DOCCIA, </a:t>
            </a:r>
            <a:br>
              <a:rPr lang="it-IT" b="1" dirty="0">
                <a:solidFill>
                  <a:srgbClr val="00B0F0"/>
                </a:solidFill>
              </a:rPr>
            </a:br>
            <a:r>
              <a:rPr lang="it-IT" b="1" dirty="0">
                <a:solidFill>
                  <a:srgbClr val="00B0F0"/>
                </a:solidFill>
              </a:rPr>
              <a:t>NIENTE SCALE, 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EDDA7BB-5ED4-D846-B205-2272DD69FC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Alla domanda successiva, come dovrebbe eventualmente cambiare la casa per risultare adeguata o più adeguata alle necessità della longevità, al primo posto l’introduzione di </a:t>
            </a:r>
            <a:r>
              <a:rPr lang="it-IT" b="1" dirty="0"/>
              <a:t>servizi di domotica</a:t>
            </a:r>
            <a:r>
              <a:rPr lang="it-IT" dirty="0"/>
              <a:t>, salvo che per le donne che spostano la domotica al terzo posto privilegiando una più generica necessità di adeguare l’ambiente domestico alla vecchiaia. </a:t>
            </a:r>
          </a:p>
          <a:p>
            <a:r>
              <a:rPr lang="it-IT" dirty="0"/>
              <a:t>Seguono per importanza l’eliminazione</a:t>
            </a:r>
            <a:r>
              <a:rPr lang="it-IT" b="1" dirty="0"/>
              <a:t> di scale e la presenza di una doccia </a:t>
            </a:r>
            <a:r>
              <a:rPr lang="it-IT" dirty="0"/>
              <a:t>comoda in bagno.</a:t>
            </a:r>
            <a:br>
              <a:rPr lang="it-IT" dirty="0"/>
            </a:br>
            <a:r>
              <a:rPr lang="it-IT" dirty="0"/>
              <a:t>Una riduzione della metratura non guadagna consensi.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513141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3EFBE0-B670-7045-8ECF-00CE0A57E3E7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rgbClr val="00B0F0"/>
            </a:solidFill>
          </a:ln>
        </p:spPr>
        <p:txBody>
          <a:bodyPr/>
          <a:lstStyle/>
          <a:p>
            <a:r>
              <a:rPr lang="it-IT" b="1" dirty="0">
                <a:solidFill>
                  <a:srgbClr val="00B0F0"/>
                </a:solidFill>
              </a:rPr>
              <a:t>E’ PENSABILE </a:t>
            </a:r>
            <a:r>
              <a:rPr lang="it-IT" b="1" dirty="0" err="1">
                <a:solidFill>
                  <a:srgbClr val="00B0F0"/>
                </a:solidFill>
              </a:rPr>
              <a:t>spostarSI</a:t>
            </a:r>
            <a:r>
              <a:rPr lang="it-IT" b="1" dirty="0">
                <a:solidFill>
                  <a:srgbClr val="00B0F0"/>
                </a:solidFill>
              </a:rPr>
              <a:t>?</a:t>
            </a:r>
            <a:endParaRPr lang="it-IT" dirty="0"/>
          </a:p>
        </p:txBody>
      </p:sp>
      <p:pic>
        <p:nvPicPr>
          <p:cNvPr id="9" name="Segnaposto contenuto 8">
            <a:extLst>
              <a:ext uri="{FF2B5EF4-FFF2-40B4-BE49-F238E27FC236}">
                <a16:creationId xmlns:a16="http://schemas.microsoft.com/office/drawing/2014/main" id="{09C19770-DD23-D541-87C1-00AA512906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70968" y="2492121"/>
            <a:ext cx="5450064" cy="3494151"/>
          </a:xfrm>
        </p:spPr>
      </p:pic>
    </p:spTree>
    <p:extLst>
      <p:ext uri="{BB962C8B-B14F-4D97-AF65-F5344CB8AC3E}">
        <p14:creationId xmlns:p14="http://schemas.microsoft.com/office/powerpoint/2010/main" val="24863564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>
            <a:extLst>
              <a:ext uri="{FF2B5EF4-FFF2-40B4-BE49-F238E27FC236}">
                <a16:creationId xmlns:a16="http://schemas.microsoft.com/office/drawing/2014/main" id="{A2DF4CE0-D841-EA95-2D0C-2D61C3EAF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1" y="227424"/>
            <a:ext cx="10856259" cy="592818"/>
          </a:xfrm>
          <a:ln>
            <a:solidFill>
              <a:srgbClr val="00B0F0"/>
            </a:solidFill>
          </a:ln>
        </p:spPr>
        <p:txBody>
          <a:bodyPr>
            <a:noAutofit/>
          </a:bodyPr>
          <a:lstStyle/>
          <a:p>
            <a:r>
              <a:rPr lang="it-IT" b="1" dirty="0">
                <a:solidFill>
                  <a:srgbClr val="00B0F0"/>
                </a:solidFill>
              </a:rPr>
              <a:t>Domanda </a:t>
            </a:r>
            <a:r>
              <a:rPr lang="it-IT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00F42EF1-2739-EEEC-FAE8-F616E61D17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086" y="877024"/>
            <a:ext cx="11553825" cy="10296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800" dirty="0">
                <a:solidFill>
                  <a:srgbClr val="00B0F0"/>
                </a:solidFill>
              </a:rPr>
              <a:t>Quale sarebbe l'ubicazione migliore, secondo lei, della casa per la sua longevità?</a:t>
            </a:r>
          </a:p>
          <a:p>
            <a:pPr marL="0" indent="0">
              <a:buNone/>
            </a:pPr>
            <a:endParaRPr lang="it-IT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04430D-E9B7-BE0D-2599-C953DFF0D7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087" y="1584960"/>
            <a:ext cx="11553825" cy="469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2277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>
            <a:extLst>
              <a:ext uri="{FF2B5EF4-FFF2-40B4-BE49-F238E27FC236}">
                <a16:creationId xmlns:a16="http://schemas.microsoft.com/office/drawing/2014/main" id="{A2DF4CE0-D841-EA95-2D0C-2D61C3EAF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1" y="227424"/>
            <a:ext cx="10856259" cy="592818"/>
          </a:xfrm>
          <a:ln>
            <a:solidFill>
              <a:srgbClr val="00B0F0"/>
            </a:solidFill>
          </a:ln>
        </p:spPr>
        <p:txBody>
          <a:bodyPr>
            <a:noAutofit/>
          </a:bodyPr>
          <a:lstStyle/>
          <a:p>
            <a:r>
              <a:rPr lang="it-IT" b="1" dirty="0">
                <a:solidFill>
                  <a:srgbClr val="00B0F0"/>
                </a:solidFill>
              </a:rPr>
              <a:t>Domanda </a:t>
            </a:r>
            <a:r>
              <a:rPr lang="it-IT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00F42EF1-2739-EEEC-FAE8-F616E61D17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2063" y="877024"/>
            <a:ext cx="7107874" cy="10296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800" dirty="0">
                <a:solidFill>
                  <a:srgbClr val="00B0F0"/>
                </a:solidFill>
              </a:rPr>
              <a:t>Sempre parlando della casa di residenti senior, quando è opportuno sportarsi di zona?</a:t>
            </a:r>
          </a:p>
          <a:p>
            <a:pPr marL="0" indent="0">
              <a:buNone/>
            </a:pPr>
            <a:endParaRPr lang="it-IT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78995C-41BA-946D-5D5B-CBACDEEFB6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125" y="1831113"/>
            <a:ext cx="10859750" cy="36669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6F98DC-B6B6-0F9D-203A-74A9557A1C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182" y="1906632"/>
            <a:ext cx="967824" cy="868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6345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0F1E8E7-E979-2E4F-9701-F1A815FEA7D2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rgbClr val="00B0F0"/>
            </a:solidFill>
          </a:ln>
        </p:spPr>
        <p:txBody>
          <a:bodyPr/>
          <a:lstStyle/>
          <a:p>
            <a:r>
              <a:rPr lang="it-IT" b="1" dirty="0">
                <a:solidFill>
                  <a:srgbClr val="00B0F0"/>
                </a:solidFill>
              </a:rPr>
              <a:t>SI’ RESTANDO IN ZONA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3A1818B-C02D-BA42-90C8-C715FF798C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La terza domanda riguarda </a:t>
            </a:r>
            <a:r>
              <a:rPr lang="it-IT" b="1" dirty="0"/>
              <a:t>l’ubicazione della casa</a:t>
            </a:r>
            <a:r>
              <a:rPr lang="it-IT" dirty="0"/>
              <a:t> che </a:t>
            </a:r>
            <a:r>
              <a:rPr lang="it-IT" b="1" dirty="0"/>
              <a:t>per la maggioranza dei rispondenti potrebbe cambiare</a:t>
            </a:r>
            <a:r>
              <a:rPr lang="it-IT" dirty="0"/>
              <a:t>, con una preferenza per il mantenimento della stessa zona. Ma quando ci si potrebbe spostare di zona? E qui vediamo un’interessante differenza: per la maggior parte dei rispondenti per </a:t>
            </a:r>
            <a:r>
              <a:rPr lang="it-IT" b="1" dirty="0"/>
              <a:t>avvicinarsi ai congiunti</a:t>
            </a:r>
            <a:r>
              <a:rPr lang="it-IT" dirty="0"/>
              <a:t>, mentre per le </a:t>
            </a:r>
            <a:r>
              <a:rPr lang="it-IT" b="1" dirty="0"/>
              <a:t>donne under 55</a:t>
            </a:r>
            <a:r>
              <a:rPr lang="it-IT" dirty="0"/>
              <a:t> al primo posto compare “</a:t>
            </a:r>
            <a:r>
              <a:rPr lang="it-IT" b="1" dirty="0"/>
              <a:t>per trasferirsi in una comunità o condominio per senior autosufficient</a:t>
            </a:r>
            <a:r>
              <a:rPr lang="it-IT" dirty="0"/>
              <a:t>i”. Segno che questa nuova concezione dell’abitare sta guadagnando consensi nella parte più giovani dei senior, tanto più di fronte al consolidarsi della tendenza a una crescita delle famiglie </a:t>
            </a:r>
            <a:r>
              <a:rPr lang="it-IT" dirty="0" err="1"/>
              <a:t>monopersonali</a:t>
            </a:r>
            <a:r>
              <a:rPr lang="it-IT" dirty="0"/>
              <a:t>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15009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7173A04-1698-364D-880C-545F22C2F4DE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rgbClr val="00B0F0"/>
            </a:solidFill>
          </a:ln>
        </p:spPr>
        <p:txBody>
          <a:bodyPr/>
          <a:lstStyle/>
          <a:p>
            <a:r>
              <a:rPr lang="it-IT" b="1" dirty="0">
                <a:solidFill>
                  <a:srgbClr val="00B0F0"/>
                </a:solidFill>
              </a:rPr>
              <a:t>Cosa CI si aspetta </a:t>
            </a:r>
            <a:br>
              <a:rPr lang="it-IT" b="1" dirty="0">
                <a:solidFill>
                  <a:srgbClr val="00B0F0"/>
                </a:solidFill>
              </a:rPr>
            </a:br>
            <a:r>
              <a:rPr lang="it-IT" b="1" dirty="0">
                <a:solidFill>
                  <a:srgbClr val="00B0F0"/>
                </a:solidFill>
              </a:rPr>
              <a:t>dal senior living?</a:t>
            </a:r>
            <a:endParaRPr lang="it-IT" dirty="0"/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id="{930273CB-1627-E94E-829F-B482A26A19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508796"/>
            <a:ext cx="4812038" cy="3311977"/>
          </a:xfrm>
          <a:prstGeom prst="rect">
            <a:avLst/>
          </a:prstGeom>
        </p:spPr>
      </p:pic>
      <p:pic>
        <p:nvPicPr>
          <p:cNvPr id="28" name="Segnaposto contenuto 4">
            <a:extLst>
              <a:ext uri="{FF2B5EF4-FFF2-40B4-BE49-F238E27FC236}">
                <a16:creationId xmlns:a16="http://schemas.microsoft.com/office/drawing/2014/main" id="{90740ED2-5681-E340-BD93-2AA77F27A7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9372" y="2857727"/>
            <a:ext cx="4578381" cy="2872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089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>
            <a:extLst>
              <a:ext uri="{FF2B5EF4-FFF2-40B4-BE49-F238E27FC236}">
                <a16:creationId xmlns:a16="http://schemas.microsoft.com/office/drawing/2014/main" id="{A2DF4CE0-D841-EA95-2D0C-2D61C3EAF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1" y="227424"/>
            <a:ext cx="10856259" cy="592818"/>
          </a:xfrm>
          <a:ln>
            <a:solidFill>
              <a:srgbClr val="00B0F0"/>
            </a:solidFill>
          </a:ln>
        </p:spPr>
        <p:txBody>
          <a:bodyPr>
            <a:noAutofit/>
          </a:bodyPr>
          <a:lstStyle/>
          <a:p>
            <a:r>
              <a:rPr lang="it-IT" b="1" dirty="0">
                <a:solidFill>
                  <a:srgbClr val="00B0F0"/>
                </a:solidFill>
              </a:rPr>
              <a:t>Domanda </a:t>
            </a:r>
            <a:r>
              <a:rPr lang="it-IT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00F42EF1-2739-EEEC-FAE8-F616E61D17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075" y="873576"/>
            <a:ext cx="9833849" cy="10296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800" dirty="0">
                <a:solidFill>
                  <a:srgbClr val="00B0F0"/>
                </a:solidFill>
              </a:rPr>
              <a:t>Secondo lei con quali criteri dovrebbero essere pensate le nuove residenze realizzate per longevi attivi e in buona forma fisica?</a:t>
            </a:r>
          </a:p>
          <a:p>
            <a:pPr marL="0" indent="0">
              <a:buNone/>
            </a:pPr>
            <a:endParaRPr lang="it-IT" sz="2800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it-IT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B212BD-6E6F-63BD-07F6-7E0484E555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8318" y="1903184"/>
            <a:ext cx="9074704" cy="47511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6565215-483C-3910-BB35-1F26F6E580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8978" y="1956518"/>
            <a:ext cx="967824" cy="868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096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B79F4EC-145F-6C49-818A-DFE602C54390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rgbClr val="00B0F0"/>
            </a:solidFill>
          </a:ln>
        </p:spPr>
        <p:txBody>
          <a:bodyPr/>
          <a:lstStyle/>
          <a:p>
            <a:r>
              <a:rPr lang="it-IT" b="1" dirty="0">
                <a:solidFill>
                  <a:srgbClr val="00B0F0"/>
                </a:solidFill>
              </a:rPr>
              <a:t>SERVIZI MEDICI SU RICHIESTA, SPORT E PRIVACY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94AAEF3-3A41-494B-8EE8-21D6A89DC7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A questo punto abbiamo chiesto quali criteri dovrebbero privilegiare le residenze costruite per senior autosufficienti. Al primo posto, per tutti, la presenza di </a:t>
            </a:r>
            <a:r>
              <a:rPr lang="it-IT" b="1" dirty="0"/>
              <a:t>servizi medici e infermieristici</a:t>
            </a:r>
            <a:r>
              <a:rPr lang="it-IT" dirty="0"/>
              <a:t>, seguono </a:t>
            </a:r>
            <a:r>
              <a:rPr lang="it-IT" b="1" dirty="0"/>
              <a:t>attività sportive</a:t>
            </a:r>
            <a:r>
              <a:rPr lang="it-IT" dirty="0"/>
              <a:t> (piscina, palestra) e rispetto della </a:t>
            </a:r>
            <a:r>
              <a:rPr lang="it-IT" b="1" dirty="0"/>
              <a:t>privacy </a:t>
            </a:r>
            <a:r>
              <a:rPr lang="it-IT" dirty="0"/>
              <a:t>(vita individuale). </a:t>
            </a:r>
          </a:p>
          <a:p>
            <a:r>
              <a:rPr lang="it-IT" dirty="0"/>
              <a:t>Un dato interessante: per le </a:t>
            </a:r>
            <a:r>
              <a:rPr lang="it-IT" b="1" dirty="0"/>
              <a:t>donne over 55</a:t>
            </a:r>
            <a:r>
              <a:rPr lang="it-IT" dirty="0"/>
              <a:t> al primo posto vengono servizi di wellness: </a:t>
            </a:r>
            <a:r>
              <a:rPr lang="it-IT" b="1" dirty="0"/>
              <a:t>yoga, </a:t>
            </a:r>
            <a:r>
              <a:rPr lang="it-IT" b="1" dirty="0" err="1"/>
              <a:t>mindfulness</a:t>
            </a:r>
            <a:r>
              <a:rPr lang="it-IT" dirty="0"/>
              <a:t>, ecc. La presenza di un ristorante, forse imprevedibilmente, è all’ultimo posto.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886801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A5D284F-3140-834F-B6CB-95A828DEA42C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rgbClr val="00B0F0"/>
            </a:solidFill>
          </a:ln>
        </p:spPr>
        <p:txBody>
          <a:bodyPr/>
          <a:lstStyle/>
          <a:p>
            <a:r>
              <a:rPr lang="it-IT" b="1" dirty="0">
                <a:solidFill>
                  <a:srgbClr val="00B0F0"/>
                </a:solidFill>
              </a:rPr>
              <a:t>DOVE DOVREBBERO TROVARSI </a:t>
            </a:r>
            <a:br>
              <a:rPr lang="it-IT" b="1" dirty="0">
                <a:solidFill>
                  <a:srgbClr val="00B0F0"/>
                </a:solidFill>
              </a:rPr>
            </a:br>
            <a:r>
              <a:rPr lang="it-IT" b="1" dirty="0">
                <a:solidFill>
                  <a:srgbClr val="00B0F0"/>
                </a:solidFill>
              </a:rPr>
              <a:t>I SENIOR LIVING?</a:t>
            </a:r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2DF4A0AE-9307-5446-82B1-3BC0BA1AB3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8839" y="3241596"/>
            <a:ext cx="3639658" cy="2355336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B5776144-C015-6041-ACF7-BB05733C02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636" y="2518114"/>
            <a:ext cx="4825364" cy="309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2294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>
            <a:extLst>
              <a:ext uri="{FF2B5EF4-FFF2-40B4-BE49-F238E27FC236}">
                <a16:creationId xmlns:a16="http://schemas.microsoft.com/office/drawing/2014/main" id="{A2DF4CE0-D841-EA95-2D0C-2D61C3EAF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1" y="227424"/>
            <a:ext cx="10856259" cy="592818"/>
          </a:xfrm>
          <a:ln>
            <a:solidFill>
              <a:srgbClr val="00B0F0"/>
            </a:solidFill>
          </a:ln>
        </p:spPr>
        <p:txBody>
          <a:bodyPr>
            <a:noAutofit/>
          </a:bodyPr>
          <a:lstStyle/>
          <a:p>
            <a:r>
              <a:rPr lang="it-IT" b="1" dirty="0">
                <a:solidFill>
                  <a:srgbClr val="00B0F0"/>
                </a:solidFill>
              </a:rPr>
              <a:t>Domanda </a:t>
            </a:r>
            <a:r>
              <a:rPr lang="it-IT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00F42EF1-2739-EEEC-FAE8-F616E61D17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075" y="873576"/>
            <a:ext cx="9833849" cy="10296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800" dirty="0">
                <a:solidFill>
                  <a:srgbClr val="00B0F0"/>
                </a:solidFill>
              </a:rPr>
              <a:t>Quale secondo lei è l'ubicazione migliore delle residenze per longevi attivi e in buona forma fisica:</a:t>
            </a:r>
          </a:p>
          <a:p>
            <a:pPr marL="0" indent="0">
              <a:buNone/>
            </a:pPr>
            <a:endParaRPr lang="it-IT" sz="2800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it-IT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1E74BA-F371-09BA-B8A2-430252ACD5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746" y="1782709"/>
            <a:ext cx="9943847" cy="48224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81F50D6-B048-ABE5-9604-9F294A0505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4407" y="1868105"/>
            <a:ext cx="967824" cy="868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596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930C0F-66DB-D840-9C47-E875511CA3CF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rgbClr val="00B0F0"/>
            </a:solidFill>
          </a:ln>
        </p:spPr>
        <p:txBody>
          <a:bodyPr/>
          <a:lstStyle/>
          <a:p>
            <a:r>
              <a:rPr lang="it-IT" b="1" dirty="0">
                <a:solidFill>
                  <a:srgbClr val="00B0F0"/>
                </a:solidFill>
              </a:rPr>
              <a:t>ACTIVE LONGEVITY INSTITUTE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C8529E8-BD8F-8845-BB41-3882E14013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A.L.I. è il primo Osservatorio sulla Longevità e sull’invecchiamento della popolazione italiana;</a:t>
            </a:r>
          </a:p>
          <a:p>
            <a:r>
              <a:rPr lang="it-IT" dirty="0"/>
              <a:t>L’Osservatorio offre consulenza nella realizzazione di eventi sul tema, </a:t>
            </a:r>
            <a:r>
              <a:rPr lang="it-IT" dirty="0" err="1"/>
              <a:t>survey</a:t>
            </a:r>
            <a:r>
              <a:rPr lang="it-IT" dirty="0"/>
              <a:t> su un panel di proprietà, formazione per Consulenti Finanziari, consulenza aziendale;</a:t>
            </a:r>
          </a:p>
          <a:p>
            <a:pPr marL="0" indent="0">
              <a:buNone/>
            </a:pPr>
            <a:r>
              <a:rPr lang="it-IT" dirty="0">
                <a:hlinkClick r:id="rId2"/>
              </a:rPr>
              <a:t>www.activelongevity.eu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82475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>
            <a:extLst>
              <a:ext uri="{FF2B5EF4-FFF2-40B4-BE49-F238E27FC236}">
                <a16:creationId xmlns:a16="http://schemas.microsoft.com/office/drawing/2014/main" id="{A2DF4CE0-D841-EA95-2D0C-2D61C3EAF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1" y="227424"/>
            <a:ext cx="10856259" cy="592818"/>
          </a:xfrm>
          <a:ln>
            <a:solidFill>
              <a:srgbClr val="00B0F0"/>
            </a:solidFill>
          </a:ln>
        </p:spPr>
        <p:txBody>
          <a:bodyPr>
            <a:noAutofit/>
          </a:bodyPr>
          <a:lstStyle/>
          <a:p>
            <a:r>
              <a:rPr lang="it-IT" b="1" dirty="0">
                <a:solidFill>
                  <a:srgbClr val="00B0F0"/>
                </a:solidFill>
              </a:rPr>
              <a:t>Domanda </a:t>
            </a:r>
            <a:r>
              <a:rPr lang="it-IT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00F42EF1-2739-EEEC-FAE8-F616E61D17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075" y="873576"/>
            <a:ext cx="9833849" cy="10296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800" dirty="0">
                <a:solidFill>
                  <a:srgbClr val="00B0F0"/>
                </a:solidFill>
              </a:rPr>
              <a:t>Condomini, comunità o villaggi realizzati per longevi attivi devono:</a:t>
            </a:r>
          </a:p>
          <a:p>
            <a:pPr marL="0" indent="0">
              <a:buNone/>
            </a:pPr>
            <a:endParaRPr lang="it-IT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46BD68-816C-BC00-3787-D471909757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221" y="1480831"/>
            <a:ext cx="9874898" cy="4779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9021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60B76A9-9814-1044-94BE-624692EB4464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rgbClr val="00B0F0"/>
            </a:solidFill>
          </a:ln>
        </p:spPr>
        <p:txBody>
          <a:bodyPr/>
          <a:lstStyle/>
          <a:p>
            <a:r>
              <a:rPr lang="it-IT" b="1" dirty="0">
                <a:solidFill>
                  <a:srgbClr val="00B0F0"/>
                </a:solidFill>
              </a:rPr>
              <a:t>NEL VERDE, VICINO A </a:t>
            </a:r>
            <a:br>
              <a:rPr lang="it-IT" b="1" dirty="0">
                <a:solidFill>
                  <a:srgbClr val="00B0F0"/>
                </a:solidFill>
              </a:rPr>
            </a:br>
            <a:r>
              <a:rPr lang="it-IT" b="1" dirty="0">
                <a:solidFill>
                  <a:srgbClr val="00B0F0"/>
                </a:solidFill>
              </a:rPr>
              <a:t>CENTRI MEDICI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1A0834D-B56B-5C43-BF52-D3F7A91466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Dove dovrebbero trovarsi queste residenze per senior autosufficienti? Non ci sono dubbi. Per tutti </a:t>
            </a:r>
            <a:r>
              <a:rPr lang="it-IT" b="1" dirty="0"/>
              <a:t>vicino a parchi e zone verdi</a:t>
            </a:r>
            <a:r>
              <a:rPr lang="it-IT" dirty="0"/>
              <a:t>. </a:t>
            </a:r>
          </a:p>
          <a:p>
            <a:pPr marL="0" indent="0">
              <a:buNone/>
            </a:pPr>
            <a:r>
              <a:rPr lang="it-IT" dirty="0"/>
              <a:t>Subito dopo, vicino ad ospedali e centri medici. </a:t>
            </a:r>
          </a:p>
          <a:p>
            <a:pPr marL="0" indent="0">
              <a:buNone/>
            </a:pPr>
            <a:r>
              <a:rPr lang="it-IT" dirty="0"/>
              <a:t>Centro città e centri commerciali all’ultimo posto. I rispondenti non disdegnano affatto la presenza di persone più giovani.</a:t>
            </a:r>
          </a:p>
        </p:txBody>
      </p:sp>
    </p:spTree>
    <p:extLst>
      <p:ext uri="{BB962C8B-B14F-4D97-AF65-F5344CB8AC3E}">
        <p14:creationId xmlns:p14="http://schemas.microsoft.com/office/powerpoint/2010/main" val="19191329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67676CF-B348-6544-83FE-0623D81EE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76884"/>
            <a:ext cx="7729728" cy="1188720"/>
          </a:xfrm>
          <a:ln>
            <a:solidFill>
              <a:srgbClr val="00B0F0"/>
            </a:solidFill>
          </a:ln>
        </p:spPr>
        <p:txBody>
          <a:bodyPr/>
          <a:lstStyle/>
          <a:p>
            <a:r>
              <a:rPr lang="it-IT" b="1" dirty="0">
                <a:solidFill>
                  <a:srgbClr val="00B0F0"/>
                </a:solidFill>
              </a:rPr>
              <a:t>COSA FARE DI UNA CASA </a:t>
            </a:r>
            <a:br>
              <a:rPr lang="it-IT" b="1" dirty="0">
                <a:solidFill>
                  <a:srgbClr val="00B0F0"/>
                </a:solidFill>
              </a:rPr>
            </a:br>
            <a:r>
              <a:rPr lang="it-IT" b="1" dirty="0">
                <a:solidFill>
                  <a:srgbClr val="00B0F0"/>
                </a:solidFill>
              </a:rPr>
              <a:t>TROPPO GRANDE?</a:t>
            </a:r>
            <a:endParaRPr lang="it-IT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15EA75EE-069C-BA40-9D37-A5ACDA3CF6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0264" y="2281428"/>
            <a:ext cx="7162376" cy="4143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1087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>
            <a:extLst>
              <a:ext uri="{FF2B5EF4-FFF2-40B4-BE49-F238E27FC236}">
                <a16:creationId xmlns:a16="http://schemas.microsoft.com/office/drawing/2014/main" id="{A2DF4CE0-D841-EA95-2D0C-2D61C3EAF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1" y="227424"/>
            <a:ext cx="10856259" cy="592818"/>
          </a:xfrm>
          <a:ln>
            <a:solidFill>
              <a:srgbClr val="00B0F0"/>
            </a:solidFill>
          </a:ln>
        </p:spPr>
        <p:txBody>
          <a:bodyPr>
            <a:noAutofit/>
          </a:bodyPr>
          <a:lstStyle/>
          <a:p>
            <a:r>
              <a:rPr lang="it-IT" b="1" dirty="0">
                <a:solidFill>
                  <a:srgbClr val="00B0F0"/>
                </a:solidFill>
              </a:rPr>
              <a:t>Domanda </a:t>
            </a:r>
            <a:r>
              <a:rPr lang="it-IT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00F42EF1-2739-EEEC-FAE8-F616E61D17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075" y="873576"/>
            <a:ext cx="9833849" cy="10296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800" dirty="0">
                <a:solidFill>
                  <a:srgbClr val="00B0F0"/>
                </a:solidFill>
              </a:rPr>
              <a:t>Nel caso di abitazione più grande delle reali necessità, come pensa che si dovrebbe intervenire in vista della longevità?</a:t>
            </a:r>
          </a:p>
          <a:p>
            <a:pPr marL="0" indent="0">
              <a:buNone/>
            </a:pPr>
            <a:endParaRPr lang="it-IT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F869FB-ACB3-90FF-E8E2-29C6A1F06C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659" y="1956518"/>
            <a:ext cx="11120682" cy="41366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BB8AAEB-68D9-041F-1E18-7FE7F7E5DA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163" y="2026956"/>
            <a:ext cx="967824" cy="868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220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>
            <a:extLst>
              <a:ext uri="{FF2B5EF4-FFF2-40B4-BE49-F238E27FC236}">
                <a16:creationId xmlns:a16="http://schemas.microsoft.com/office/drawing/2014/main" id="{A2DF4CE0-D841-EA95-2D0C-2D61C3EAF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1" y="227424"/>
            <a:ext cx="10856259" cy="592818"/>
          </a:xfrm>
          <a:ln>
            <a:solidFill>
              <a:srgbClr val="00B0F0"/>
            </a:solidFill>
          </a:ln>
        </p:spPr>
        <p:txBody>
          <a:bodyPr>
            <a:noAutofit/>
          </a:bodyPr>
          <a:lstStyle/>
          <a:p>
            <a:r>
              <a:rPr lang="it-IT" b="1" dirty="0">
                <a:solidFill>
                  <a:srgbClr val="00B0F0"/>
                </a:solidFill>
              </a:rPr>
              <a:t>Domanda </a:t>
            </a:r>
            <a:r>
              <a:rPr lang="it-IT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00F42EF1-2739-EEEC-FAE8-F616E61D17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075" y="873576"/>
            <a:ext cx="9833849" cy="10296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800" dirty="0">
                <a:solidFill>
                  <a:srgbClr val="00B0F0"/>
                </a:solidFill>
              </a:rPr>
              <a:t>Possedendo come patrimonio la casa, per ricavarne liquidità in caso di bisogno, i proprietari senior possono:</a:t>
            </a:r>
          </a:p>
          <a:p>
            <a:pPr marL="0" indent="0">
              <a:buNone/>
            </a:pPr>
            <a:endParaRPr lang="it-IT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909916-F687-8467-083C-4837414E01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869" y="2057187"/>
            <a:ext cx="10856259" cy="43946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22467D7-371B-6FC6-10CD-5A806A5265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9075" y="2125867"/>
            <a:ext cx="967824" cy="868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4820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>
            <a:extLst>
              <a:ext uri="{FF2B5EF4-FFF2-40B4-BE49-F238E27FC236}">
                <a16:creationId xmlns:a16="http://schemas.microsoft.com/office/drawing/2014/main" id="{A2DF4CE0-D841-EA95-2D0C-2D61C3EAF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1" y="227424"/>
            <a:ext cx="10856259" cy="592818"/>
          </a:xfrm>
          <a:ln>
            <a:solidFill>
              <a:srgbClr val="00B0F0"/>
            </a:solidFill>
          </a:ln>
        </p:spPr>
        <p:txBody>
          <a:bodyPr>
            <a:noAutofit/>
          </a:bodyPr>
          <a:lstStyle/>
          <a:p>
            <a:r>
              <a:rPr lang="it-IT" b="1" dirty="0">
                <a:solidFill>
                  <a:srgbClr val="00B0F0"/>
                </a:solidFill>
              </a:rPr>
              <a:t>Domanda </a:t>
            </a:r>
            <a:r>
              <a:rPr lang="it-IT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00F42EF1-2739-EEEC-FAE8-F616E61D17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075" y="873576"/>
            <a:ext cx="9833849" cy="10296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800" dirty="0">
                <a:solidFill>
                  <a:srgbClr val="00B0F0"/>
                </a:solidFill>
              </a:rPr>
              <a:t>Nel caso di abitazione più grande delle reali necessità, come pensa che si dovrebbe intervenire in vista della longevità? </a:t>
            </a:r>
          </a:p>
          <a:p>
            <a:pPr marL="0" indent="0">
              <a:buNone/>
            </a:pPr>
            <a:endParaRPr lang="it-IT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B11B3B-0744-CF11-957D-5283D22AEB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309" y="2046906"/>
            <a:ext cx="11265379" cy="39375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30D23E1-7C97-4488-F3D8-5780A5DA6F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9075" y="2136964"/>
            <a:ext cx="967824" cy="868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7055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2FC605A-CF4F-534E-8813-70365E9D86BA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rgbClr val="00B0F0"/>
            </a:solidFill>
          </a:ln>
        </p:spPr>
        <p:txBody>
          <a:bodyPr/>
          <a:lstStyle/>
          <a:p>
            <a:r>
              <a:rPr lang="it-IT" b="1" dirty="0">
                <a:solidFill>
                  <a:srgbClr val="00B0F0"/>
                </a:solidFill>
              </a:rPr>
              <a:t>Posto per una badante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59F43C3-05B4-B047-B97F-63B8C5224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dirty="0"/>
              <a:t>Abbiamo chiesto ai rispondenti cosa ritengono sarebbe opportuno fare qualora la casa in cui si abita sia più grande delle reali necessità della longevità.  All’unanimità la risposta è una ristrutturazione che permetta di ricavare </a:t>
            </a:r>
            <a:r>
              <a:rPr lang="it-IT" b="1" dirty="0"/>
              <a:t>lo spazio per ospitare un’eventuale badante.</a:t>
            </a:r>
            <a:endParaRPr lang="it-IT" dirty="0"/>
          </a:p>
          <a:p>
            <a:pPr marL="0" indent="0">
              <a:buNone/>
            </a:pPr>
            <a:r>
              <a:rPr lang="it-IT" dirty="0"/>
              <a:t>L’ipotesi, indagata spesso nei Paesi anglosassoni, di ospitare in affitto una persona giovane, per esempio uno studente o un single, non incontra i favori dei rispondenti.</a:t>
            </a:r>
          </a:p>
          <a:p>
            <a:pPr marL="0" indent="0">
              <a:buNone/>
            </a:pPr>
            <a:r>
              <a:rPr lang="it-IT" dirty="0"/>
              <a:t>Nel caso si presenti la necessità di ricavare liquidità dalla propria casa, la maggioranza considererebbe di </a:t>
            </a:r>
            <a:r>
              <a:rPr lang="it-IT" b="1" dirty="0"/>
              <a:t>vendere per trasferirsi in una casa più piccola e usare la differenza di valore per sostenere il proprio tenore di vita</a:t>
            </a:r>
            <a:r>
              <a:rPr lang="it-IT" dirty="0"/>
              <a:t>. Al secondo posto l’ipotesi di vendita della </a:t>
            </a:r>
            <a:r>
              <a:rPr lang="it-IT" b="1" dirty="0"/>
              <a:t>nuda proprietà</a:t>
            </a:r>
            <a:r>
              <a:rPr lang="it-IT" dirty="0"/>
              <a:t>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221789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5CB18DA-8892-684F-8ECE-9EF8846E46F5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rgbClr val="00B0F0"/>
            </a:solidFill>
          </a:ln>
        </p:spPr>
        <p:txBody>
          <a:bodyPr/>
          <a:lstStyle/>
          <a:p>
            <a:r>
              <a:rPr lang="it-IT" b="1" dirty="0">
                <a:solidFill>
                  <a:srgbClr val="00B0F0"/>
                </a:solidFill>
              </a:rPr>
              <a:t>Anziani in pericolo </a:t>
            </a:r>
            <a:br>
              <a:rPr lang="it-IT" b="1" dirty="0">
                <a:solidFill>
                  <a:srgbClr val="00B0F0"/>
                </a:solidFill>
              </a:rPr>
            </a:br>
            <a:r>
              <a:rPr lang="it-IT" b="1" dirty="0">
                <a:solidFill>
                  <a:srgbClr val="00B0F0"/>
                </a:solidFill>
              </a:rPr>
              <a:t>a casa loro</a:t>
            </a:r>
            <a:endParaRPr lang="it-IT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7D08CA50-CC0C-394A-ACF1-61C065450C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2256" y="2813050"/>
            <a:ext cx="5376672" cy="322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9698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5B6866-7E53-7243-B044-42B74C6AA33A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r>
              <a:rPr lang="it-IT" b="1" dirty="0">
                <a:solidFill>
                  <a:srgbClr val="00B0F0"/>
                </a:solidFill>
              </a:rPr>
              <a:t>32% SI’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19082A1-3037-A44A-AD18-9FFE862DCB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Alla domanda conosce una persona senior la cui casa, secondo lei, potrebbe presentare pericoli per la sua integrità, ora o in prospettiva futura, </a:t>
            </a:r>
            <a:r>
              <a:rPr lang="it-IT" b="1" dirty="0"/>
              <a:t>un terzo dei rispondenti risponde di sì.</a:t>
            </a:r>
            <a:r>
              <a:rPr lang="it-IT" dirty="0"/>
              <a:t> </a:t>
            </a:r>
          </a:p>
          <a:p>
            <a:r>
              <a:rPr lang="it-IT" dirty="0"/>
              <a:t>Un dato che, associato a quel quarto di rispondenti che considerava inadeguata la propria casa segnala una consapevolezza del rischio che la casa in cui si abita non la sia la più adatta a una vecchiaia inoltrata.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360618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C04D978-2CE8-554F-8E92-6DFEE9D9873B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rgbClr val="00B0F0"/>
            </a:solidFill>
          </a:ln>
        </p:spPr>
        <p:txBody>
          <a:bodyPr/>
          <a:lstStyle/>
          <a:p>
            <a:r>
              <a:rPr lang="it-IT" b="1" dirty="0">
                <a:solidFill>
                  <a:srgbClr val="00B0F0"/>
                </a:solidFill>
              </a:rPr>
              <a:t>SINTESI DEI RISULTATI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E2F3920-E6BC-6D42-A9AF-73736D975C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b="1" dirty="0"/>
              <a:t>Il primo dato rilevante è nella presenza di un quarto dei rispondenti che non ritengono la propria casa adeguata alla longevità, dato che sale al 44% quando a rispondere sono donne under 55</a:t>
            </a:r>
            <a:r>
              <a:rPr lang="it-IT" dirty="0"/>
              <a:t>. </a:t>
            </a:r>
          </a:p>
          <a:p>
            <a:pPr marL="0" indent="0">
              <a:buNone/>
            </a:pPr>
            <a:br>
              <a:rPr lang="it-IT" dirty="0"/>
            </a:br>
            <a:r>
              <a:rPr lang="it-IT" dirty="0"/>
              <a:t>Gli ingredienti della casa ideale per un senior attivo sono:</a:t>
            </a:r>
          </a:p>
          <a:p>
            <a:pPr lvl="0"/>
            <a:r>
              <a:rPr lang="it-IT" dirty="0"/>
              <a:t>domotica (pur mantenendo il sospetto che sia più un ideale che una necessità reale perché resta il dubbio di quanti saprebbero calare la parola “domotica” in servizi e prodotti precisi)</a:t>
            </a:r>
          </a:p>
          <a:p>
            <a:pPr lvl="0"/>
            <a:r>
              <a:rPr lang="it-IT" dirty="0"/>
              <a:t>assenza di scale</a:t>
            </a:r>
          </a:p>
          <a:p>
            <a:pPr lvl="0"/>
            <a:r>
              <a:rPr lang="it-IT" dirty="0"/>
              <a:t>presenza di doccia comoda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96895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8DF4DC0-4C88-4843-ADAA-154DF1FEDE9A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rgbClr val="00B0F0"/>
            </a:solidFill>
          </a:ln>
        </p:spPr>
        <p:txBody>
          <a:bodyPr>
            <a:normAutofit fontScale="90000"/>
          </a:bodyPr>
          <a:lstStyle/>
          <a:p>
            <a:r>
              <a:rPr lang="it-IT" b="1" dirty="0">
                <a:solidFill>
                  <a:srgbClr val="00B0F0"/>
                </a:solidFill>
              </a:rPr>
              <a:t>Casa e </a:t>
            </a:r>
            <a:r>
              <a:rPr lang="it-IT" b="1" dirty="0" err="1">
                <a:solidFill>
                  <a:srgbClr val="00B0F0"/>
                </a:solidFill>
              </a:rPr>
              <a:t>longevita’</a:t>
            </a:r>
            <a:r>
              <a:rPr lang="it-IT" b="1" dirty="0">
                <a:solidFill>
                  <a:srgbClr val="00B0F0"/>
                </a:solidFill>
              </a:rPr>
              <a:t>:</a:t>
            </a:r>
            <a:br>
              <a:rPr lang="it-IT" b="1" dirty="0">
                <a:solidFill>
                  <a:srgbClr val="00B0F0"/>
                </a:solidFill>
              </a:rPr>
            </a:br>
            <a:r>
              <a:rPr lang="it-IT" b="1" dirty="0">
                <a:solidFill>
                  <a:srgbClr val="00B0F0"/>
                </a:solidFill>
              </a:rPr>
              <a:t>COSA NE PENSANO I NOSTRI SENIOR?</a:t>
            </a:r>
            <a:endParaRPr lang="it-IT" dirty="0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91A26FE3-88C7-9944-ACC0-9E7CDFEB06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21219" y="2638425"/>
            <a:ext cx="4549563" cy="3101975"/>
          </a:xfrm>
        </p:spPr>
      </p:pic>
    </p:spTree>
    <p:extLst>
      <p:ext uri="{BB962C8B-B14F-4D97-AF65-F5344CB8AC3E}">
        <p14:creationId xmlns:p14="http://schemas.microsoft.com/office/powerpoint/2010/main" val="26232575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28EECA1-2BFB-1D43-905C-7EC8348821D8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rgbClr val="00B0F0"/>
            </a:solidFill>
          </a:ln>
        </p:spPr>
        <p:txBody>
          <a:bodyPr/>
          <a:lstStyle/>
          <a:p>
            <a:r>
              <a:rPr lang="it-IT" b="1" dirty="0">
                <a:solidFill>
                  <a:srgbClr val="00B0F0"/>
                </a:solidFill>
              </a:rPr>
              <a:t>SINTESI DEI RISULTATI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336EBB7-1333-9A4E-8AD0-7B1F8B487A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La possibile necessità della </a:t>
            </a:r>
            <a:r>
              <a:rPr lang="it-IT" b="1" dirty="0"/>
              <a:t>presenza di una badante</a:t>
            </a:r>
            <a:r>
              <a:rPr lang="it-IT" dirty="0"/>
              <a:t> è tutt’altro che peregrina, tanto che nel caso lo spazio della propria abitazione fosse sovrabbondante rispetto alle necessità, emerge la consapevolezza di doverne ricavare spazio per ospitarne una, quando fosse necessario.</a:t>
            </a:r>
          </a:p>
          <a:p>
            <a:pPr marL="0" indent="0">
              <a:buNone/>
            </a:pPr>
            <a:r>
              <a:rPr lang="it-IT" dirty="0"/>
              <a:t>Invece in caso di necessità di ricavare </a:t>
            </a:r>
            <a:r>
              <a:rPr lang="it-IT" b="1" dirty="0"/>
              <a:t>liquidità dalla casa</a:t>
            </a:r>
            <a:r>
              <a:rPr lang="it-IT" dirty="0"/>
              <a:t> personale emergono la possibilità di vendita e trasferimenti in una casa più piccola, per usare la differenza di valore a sostengo del proprio tenore di vita e, in seconda battuta, la vendita della nuda proprietà.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235529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0319964-6692-734A-8019-7F28EF0ED531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rgbClr val="00B0F0"/>
            </a:solidFill>
          </a:ln>
        </p:spPr>
        <p:txBody>
          <a:bodyPr/>
          <a:lstStyle/>
          <a:p>
            <a:r>
              <a:rPr lang="it-IT" b="1" dirty="0">
                <a:solidFill>
                  <a:srgbClr val="00B0F0"/>
                </a:solidFill>
              </a:rPr>
              <a:t>SINTESI DEI RISULTATI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6139851-19BC-A743-A22A-87BACB4D5C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Appurato che la casa ideale potrebbe anche cambiare ubicazione, un eventuale trasferimento è contemplato, al primo posto, per avvicinarsi ai congiunti.</a:t>
            </a:r>
          </a:p>
          <a:p>
            <a:pPr marL="0" lvl="0" indent="0">
              <a:buNone/>
            </a:pPr>
            <a:r>
              <a:rPr lang="it-IT" b="1" dirty="0"/>
              <a:t>Per le sole donne under 55 risulta prioritario trasferirsi in una comunità/condominio per senior autonomi</a:t>
            </a:r>
            <a:r>
              <a:rPr lang="it-IT" dirty="0"/>
              <a:t>. </a:t>
            </a:r>
            <a:br>
              <a:rPr lang="it-IT" dirty="0"/>
            </a:br>
            <a:r>
              <a:rPr lang="it-IT" dirty="0"/>
              <a:t>La domanda che sorge è perché? Perché stanno vivendo le difficoltà di genitori molto anziani di cui spesso sono </a:t>
            </a:r>
            <a:r>
              <a:rPr lang="it-IT" dirty="0" err="1"/>
              <a:t>caregiver</a:t>
            </a:r>
            <a:r>
              <a:rPr lang="it-IT" dirty="0"/>
              <a:t> o perché sono più consapevoli della longevità femminile che verosimilmente le porterà a vivere gli ultimi anni da sole? Questo la ricerca non ce lo dice, sarà l’oggetto di un’altra </a:t>
            </a:r>
            <a:r>
              <a:rPr lang="it-IT" dirty="0" err="1"/>
              <a:t>survey</a:t>
            </a:r>
            <a:r>
              <a:rPr lang="it-IT" dirty="0"/>
              <a:t>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584238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188BD38-C47D-4B43-AF23-0A35EDFE7FEE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rgbClr val="00B0F0"/>
            </a:solidFill>
          </a:ln>
        </p:spPr>
        <p:txBody>
          <a:bodyPr/>
          <a:lstStyle/>
          <a:p>
            <a:r>
              <a:rPr lang="it-IT" b="1" dirty="0">
                <a:solidFill>
                  <a:srgbClr val="00B0F0"/>
                </a:solidFill>
              </a:rPr>
              <a:t>SINTESI DEI RISULTATI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97020B6-4A55-634F-984E-0FB90F3C0B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Le residenze per senior autonomi ideali dovrebbero offrire: </a:t>
            </a:r>
          </a:p>
          <a:p>
            <a:pPr lvl="0"/>
            <a:r>
              <a:rPr lang="it-IT" b="1" dirty="0"/>
              <a:t>Presenza di servizi medici-infermieristici</a:t>
            </a:r>
            <a:endParaRPr lang="it-IT" dirty="0"/>
          </a:p>
          <a:p>
            <a:pPr lvl="0"/>
            <a:r>
              <a:rPr lang="it-IT" b="1" dirty="0"/>
              <a:t>Palestra/piscina </a:t>
            </a:r>
            <a:r>
              <a:rPr lang="it-IT" dirty="0"/>
              <a:t>(yoga e </a:t>
            </a:r>
            <a:r>
              <a:rPr lang="it-IT" dirty="0" err="1"/>
              <a:t>mindfulness</a:t>
            </a:r>
            <a:r>
              <a:rPr lang="it-IT" dirty="0"/>
              <a:t> per le donne over 55)</a:t>
            </a:r>
          </a:p>
          <a:p>
            <a:pPr lvl="0"/>
            <a:r>
              <a:rPr lang="it-IT" b="1" dirty="0"/>
              <a:t>Vicinanza a parchi e zone verdi</a:t>
            </a:r>
            <a:endParaRPr lang="it-IT" dirty="0"/>
          </a:p>
          <a:p>
            <a:pPr lvl="0"/>
            <a:r>
              <a:rPr lang="it-IT" b="1" dirty="0"/>
              <a:t>Vicino a centri medici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91027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34D4736-9FE6-A24D-BF86-F6FDF30C8F0F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rgbClr val="00B0F0"/>
            </a:solidFill>
          </a:ln>
        </p:spPr>
        <p:txBody>
          <a:bodyPr/>
          <a:lstStyle/>
          <a:p>
            <a:r>
              <a:rPr lang="it-IT" b="1" dirty="0">
                <a:solidFill>
                  <a:srgbClr val="00B0F0"/>
                </a:solidFill>
              </a:rPr>
              <a:t>IL PANEL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67B2AA6-BEB9-BC4B-A0CA-4680A97C33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dirty="0"/>
              <a:t>I rispondenti sono per il 69% uomini e per il 31% donne. Per l’87% lavorano ancora e solo il 13% è pensionato. Il 68% degli uomini rispondenti vive una vita di coppia, mentre la percentuale scende al 47% per le sole donne (under 55) e il 50% (over 55) - segnalando una quota maggiore di donne di single o separate, rispetto agli uomini, e una maggiore quota di donne che vivono (da sole) con uno o più figli. </a:t>
            </a:r>
          </a:p>
          <a:p>
            <a:pPr marL="0" indent="0">
              <a:buNone/>
            </a:pPr>
            <a:r>
              <a:rPr lang="it-IT" dirty="0"/>
              <a:t>Interessante infatti notare che il 20% del campione totale dice di vivere da solo ma se guardiamo al dato delle sole donne, troviamo un 29% che vivono da sole e il 47% che vive in coppia, mostrando un delta del 24% che probabilmente vive con uno o più figli, contro il 10% degli uomini. Infatti, il 41%, dato medio, ha figli che vivono ancora con il rispondente o dipendono ancora dal rispondente.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51082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88D9B43-009D-FB79-2481-DDE0DBF145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9563" y="2277034"/>
            <a:ext cx="5372100" cy="4029075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BCFC3EFC-00F3-EE48-83BD-52AFF5F3C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663241"/>
            <a:ext cx="7729728" cy="1188720"/>
          </a:xfrm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r>
              <a:rPr lang="it-IT" b="1" dirty="0">
                <a:solidFill>
                  <a:srgbClr val="00B0F0"/>
                </a:solidFill>
              </a:rPr>
              <a:t>Adeguatezza della propria casa alla vecchiaia avanzata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12829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>
            <a:extLst>
              <a:ext uri="{FF2B5EF4-FFF2-40B4-BE49-F238E27FC236}">
                <a16:creationId xmlns:a16="http://schemas.microsoft.com/office/drawing/2014/main" id="{A2DF4CE0-D841-EA95-2D0C-2D61C3EAF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1" y="227424"/>
            <a:ext cx="10856259" cy="592818"/>
          </a:xfrm>
          <a:ln>
            <a:solidFill>
              <a:srgbClr val="00B0F0"/>
            </a:solidFill>
          </a:ln>
        </p:spPr>
        <p:txBody>
          <a:bodyPr>
            <a:noAutofit/>
          </a:bodyPr>
          <a:lstStyle/>
          <a:p>
            <a:r>
              <a:rPr lang="it-IT" b="1" dirty="0">
                <a:solidFill>
                  <a:srgbClr val="00B0F0"/>
                </a:solidFill>
              </a:rPr>
              <a:t>Domanda </a:t>
            </a:r>
            <a:r>
              <a:rPr lang="it-IT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00F42EF1-2739-EEEC-FAE8-F616E61D17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0292" y="870312"/>
            <a:ext cx="8067040" cy="93744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800" dirty="0">
                <a:solidFill>
                  <a:srgbClr val="00B0F0"/>
                </a:solidFill>
              </a:rPr>
              <a:t>La sua casa di adesso sarebbe ancora adatta ad ospitarla in sicurezza e comodità a 80-90 anni?</a:t>
            </a:r>
            <a:endParaRPr lang="it-IT" sz="2800" dirty="0"/>
          </a:p>
          <a:p>
            <a:pPr marL="0" indent="0">
              <a:buNone/>
            </a:pPr>
            <a:endParaRPr lang="it-IT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029352-CB60-CA5E-A115-0CC74BDD0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8425" y="2045568"/>
            <a:ext cx="10010775" cy="3543300"/>
          </a:xfrm>
          <a:prstGeom prst="rect">
            <a:avLst/>
          </a:prstGeom>
        </p:spPr>
      </p:pic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27CC30B1-CD0C-CABA-0D23-3829B9451261}"/>
              </a:ext>
            </a:extLst>
          </p:cNvPr>
          <p:cNvSpPr txBox="1">
            <a:spLocks/>
          </p:cNvSpPr>
          <p:nvPr/>
        </p:nvSpPr>
        <p:spPr>
          <a:xfrm>
            <a:off x="497541" y="1791061"/>
            <a:ext cx="10856259" cy="48619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3600" dirty="0">
                <a:solidFill>
                  <a:srgbClr val="00B0F0"/>
                </a:solidFill>
              </a:rPr>
              <a:t>Molto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it-IT" sz="3600" dirty="0">
                <a:solidFill>
                  <a:srgbClr val="00B0F0"/>
                </a:solidFill>
              </a:rPr>
              <a:t> 54%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it-IT" sz="3600" dirty="0">
              <a:solidFill>
                <a:srgbClr val="00B0F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it-IT" sz="3600" dirty="0">
              <a:solidFill>
                <a:srgbClr val="00B0F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it-IT" sz="3600" dirty="0">
                <a:solidFill>
                  <a:srgbClr val="00B0F0"/>
                </a:solidFill>
              </a:rPr>
              <a:t>Poco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it-IT" sz="3600" dirty="0">
                <a:solidFill>
                  <a:srgbClr val="00B0F0"/>
                </a:solidFill>
              </a:rPr>
              <a:t> 27%</a:t>
            </a:r>
          </a:p>
        </p:txBody>
      </p:sp>
    </p:spTree>
    <p:extLst>
      <p:ext uri="{BB962C8B-B14F-4D97-AF65-F5344CB8AC3E}">
        <p14:creationId xmlns:p14="http://schemas.microsoft.com/office/powerpoint/2010/main" val="1888042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EB96006-DB78-254A-AE6D-50F1EC9BF320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rgbClr val="00B0F0"/>
            </a:solidFill>
          </a:ln>
        </p:spPr>
        <p:txBody>
          <a:bodyPr/>
          <a:lstStyle/>
          <a:p>
            <a:r>
              <a:rPr lang="it-IT" b="1" dirty="0">
                <a:solidFill>
                  <a:srgbClr val="00B0F0"/>
                </a:solidFill>
              </a:rPr>
              <a:t>27% NO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A978CFA-83DD-ED45-8828-F46AEE41B0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La prima domanda indaga sull’adeguatezza della propria casa in una prospettiva di longevità di 80/90 anni. Le risposte sono per il 55% molto adeguata e </a:t>
            </a:r>
            <a:r>
              <a:rPr lang="it-IT" b="1" dirty="0"/>
              <a:t>per il 27% poco adeguata</a:t>
            </a:r>
            <a:r>
              <a:rPr lang="it-IT" dirty="0"/>
              <a:t>. E qui vediamo un primo risultato importante trattandosi di professionisti o pensionati di livello sociale medio-alto: un quarto di loro </a:t>
            </a:r>
            <a:r>
              <a:rPr lang="it-IT" b="1" dirty="0"/>
              <a:t>non ritiene la propria casa adeguata</a:t>
            </a:r>
            <a:r>
              <a:rPr lang="it-IT" dirty="0"/>
              <a:t> in prospettiva a sostenerli in modo confortevole quando saranno avanti nella vecchiaia. </a:t>
            </a:r>
          </a:p>
          <a:p>
            <a:r>
              <a:rPr lang="it-IT" dirty="0"/>
              <a:t>Lo spaccato delle rispondenti donne risente dell’influenza dell’età: il 39% delle donne sotto i 55 anni, ritengono la propria casa non adeguata, contro il 17% delle donne over 55</a:t>
            </a:r>
            <a:r>
              <a:rPr lang="it-IT" b="1" dirty="0"/>
              <a:t>.</a:t>
            </a:r>
            <a:r>
              <a:rPr lang="it-IT" dirty="0"/>
              <a:t> Il 31% degli uomini sotto i 55 anni, ritengono la propria casa non adeguata, contro il 22% degli uomini over 55.</a:t>
            </a:r>
          </a:p>
        </p:txBody>
      </p:sp>
    </p:spTree>
    <p:extLst>
      <p:ext uri="{BB962C8B-B14F-4D97-AF65-F5344CB8AC3E}">
        <p14:creationId xmlns:p14="http://schemas.microsoft.com/office/powerpoint/2010/main" val="172445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5C34EFE9-6633-1C45-AFBA-3AA482911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7312" y="493592"/>
            <a:ext cx="7280334" cy="757611"/>
          </a:xfrm>
          <a:ln>
            <a:solidFill>
              <a:srgbClr val="00B0F0"/>
            </a:solidFill>
          </a:ln>
        </p:spPr>
        <p:txBody>
          <a:bodyPr>
            <a:normAutofit fontScale="90000"/>
          </a:bodyPr>
          <a:lstStyle/>
          <a:p>
            <a:r>
              <a:rPr lang="it-IT" b="1" dirty="0">
                <a:solidFill>
                  <a:srgbClr val="00B0F0"/>
                </a:solidFill>
              </a:rPr>
              <a:t>Come deve cambiare la </a:t>
            </a:r>
            <a:br>
              <a:rPr lang="it-IT" b="1" dirty="0">
                <a:solidFill>
                  <a:srgbClr val="00B0F0"/>
                </a:solidFill>
              </a:rPr>
            </a:br>
            <a:r>
              <a:rPr lang="it-IT" b="1" dirty="0">
                <a:solidFill>
                  <a:srgbClr val="00B0F0"/>
                </a:solidFill>
              </a:rPr>
              <a:t>CASA PER ESSERE ADEGUATA</a:t>
            </a:r>
            <a:endParaRPr lang="it-IT" dirty="0"/>
          </a:p>
        </p:txBody>
      </p:sp>
      <p:pic>
        <p:nvPicPr>
          <p:cNvPr id="1026" name="Picture 2" descr=" After. Modern light grey tiled accessible wetroom with fold up shower seat with shower enclosure doors closed">
            <a:extLst>
              <a:ext uri="{FF2B5EF4-FFF2-40B4-BE49-F238E27FC236}">
                <a16:creationId xmlns:a16="http://schemas.microsoft.com/office/drawing/2014/main" id="{BD52F19B-A25C-C644-BA35-9FE9E39DF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310" y="1635202"/>
            <a:ext cx="4289055" cy="3017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421A0A7B-B101-3944-8736-5EF20B5E09DC}"/>
              </a:ext>
            </a:extLst>
          </p:cNvPr>
          <p:cNvSpPr txBox="1"/>
          <p:nvPr/>
        </p:nvSpPr>
        <p:spPr>
          <a:xfrm>
            <a:off x="8189407" y="2311121"/>
            <a:ext cx="2461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domotica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763314FC-3761-E24B-9D89-5DB4C122E4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6434" y="1931850"/>
            <a:ext cx="4149811" cy="272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320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>
            <a:extLst>
              <a:ext uri="{FF2B5EF4-FFF2-40B4-BE49-F238E27FC236}">
                <a16:creationId xmlns:a16="http://schemas.microsoft.com/office/drawing/2014/main" id="{A2DF4CE0-D841-EA95-2D0C-2D61C3EAF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1" y="227424"/>
            <a:ext cx="10856259" cy="592818"/>
          </a:xfrm>
          <a:ln>
            <a:solidFill>
              <a:srgbClr val="00B0F0"/>
            </a:solidFill>
          </a:ln>
        </p:spPr>
        <p:txBody>
          <a:bodyPr>
            <a:noAutofit/>
          </a:bodyPr>
          <a:lstStyle/>
          <a:p>
            <a:r>
              <a:rPr lang="it-IT" b="1" dirty="0">
                <a:solidFill>
                  <a:srgbClr val="00B0F0"/>
                </a:solidFill>
              </a:rPr>
              <a:t>Domanda </a:t>
            </a:r>
            <a:r>
              <a:rPr lang="it-IT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00F42EF1-2739-EEEC-FAE8-F616E61D17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4200" y="870312"/>
            <a:ext cx="8483600" cy="10296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800" dirty="0">
                <a:solidFill>
                  <a:srgbClr val="00B0F0"/>
                </a:solidFill>
              </a:rPr>
              <a:t>Secondo lei come dovrebbe eventualmente cambiare la sua casa per essere confortevole in vista di tale longevità</a:t>
            </a:r>
          </a:p>
          <a:p>
            <a:pPr marL="0" indent="0">
              <a:buNone/>
            </a:pPr>
            <a:endParaRPr lang="it-IT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04BB0A8-6CC4-FD9E-7138-1780BAB1F5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75" y="1899920"/>
            <a:ext cx="9620250" cy="46101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DA5A637-F435-C7B2-4DBF-CE6170BDA4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2043" y="1949990"/>
            <a:ext cx="967824" cy="868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238169"/>
      </p:ext>
    </p:extLst>
  </p:cSld>
  <p:clrMapOvr>
    <a:masterClrMapping/>
  </p:clrMapOvr>
</p:sld>
</file>

<file path=ppt/theme/theme1.xml><?xml version="1.0" encoding="utf-8"?>
<a:theme xmlns:a="http://schemas.openxmlformats.org/drawingml/2006/main" name="Pacco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Pacco</Template>
  <TotalTime>2907</TotalTime>
  <Words>1533</Words>
  <Application>Microsoft Macintosh PowerPoint</Application>
  <PresentationFormat>Widescreen</PresentationFormat>
  <Paragraphs>84</Paragraphs>
  <Slides>32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32</vt:i4>
      </vt:variant>
    </vt:vector>
  </HeadingPairs>
  <TitlesOfParts>
    <vt:vector size="35" baseType="lpstr">
      <vt:lpstr>Arial</vt:lpstr>
      <vt:lpstr>Gill Sans MT</vt:lpstr>
      <vt:lpstr>Pacco</vt:lpstr>
      <vt:lpstr>Presentazione standard di PowerPoint</vt:lpstr>
      <vt:lpstr>ACTIVE LONGEVITY INSTITUTE</vt:lpstr>
      <vt:lpstr>Casa e longevita’: COSA NE PENSANO I NOSTRI SENIOR?</vt:lpstr>
      <vt:lpstr>IL PANEL</vt:lpstr>
      <vt:lpstr>Adeguatezza della propria casa alla vecchiaia avanzata</vt:lpstr>
      <vt:lpstr>Domanda 1</vt:lpstr>
      <vt:lpstr>27% NO</vt:lpstr>
      <vt:lpstr>Come deve cambiare la  CASA PER ESSERE ADEGUATA</vt:lpstr>
      <vt:lpstr>Domanda 2</vt:lpstr>
      <vt:lpstr>DOMOTICA, DOCCIA,  NIENTE SCALE, </vt:lpstr>
      <vt:lpstr>E’ PENSABILE spostarSI?</vt:lpstr>
      <vt:lpstr>Domanda 3</vt:lpstr>
      <vt:lpstr>Domanda 4</vt:lpstr>
      <vt:lpstr>SI’ RESTANDO IN ZONA</vt:lpstr>
      <vt:lpstr>Cosa CI si aspetta  dal senior living?</vt:lpstr>
      <vt:lpstr>Domanda 5</vt:lpstr>
      <vt:lpstr>SERVIZI MEDICI SU RICHIESTA, SPORT E PRIVACY</vt:lpstr>
      <vt:lpstr>DOVE DOVREBBERO TROVARSI  I SENIOR LIVING?</vt:lpstr>
      <vt:lpstr>Domanda 6</vt:lpstr>
      <vt:lpstr>Domanda 7</vt:lpstr>
      <vt:lpstr>NEL VERDE, VICINO A  CENTRI MEDICI</vt:lpstr>
      <vt:lpstr>COSA FARE DI UNA CASA  TROPPO GRANDE?</vt:lpstr>
      <vt:lpstr>Domanda 8</vt:lpstr>
      <vt:lpstr>Domanda 9</vt:lpstr>
      <vt:lpstr>Domanda 10</vt:lpstr>
      <vt:lpstr>Posto per una badante</vt:lpstr>
      <vt:lpstr>Anziani in pericolo  a casa loro</vt:lpstr>
      <vt:lpstr>32% SI’</vt:lpstr>
      <vt:lpstr>SINTESI DEI RISULTATI</vt:lpstr>
      <vt:lpstr>SINTESI DEI RISULTATI</vt:lpstr>
      <vt:lpstr>SINTESI DEI RISULTATI</vt:lpstr>
      <vt:lpstr>SINTESI DEI RISULTATI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Corso di ORIENTAMENTO CONSULENZA DELLA LOGEVITY</dc:title>
  <dc:creator>Microsoft Office User</dc:creator>
  <cp:lastModifiedBy>Emanuela Notari</cp:lastModifiedBy>
  <cp:revision>31</cp:revision>
  <dcterms:created xsi:type="dcterms:W3CDTF">2021-03-05T08:30:20Z</dcterms:created>
  <dcterms:modified xsi:type="dcterms:W3CDTF">2022-10-28T14:54:45Z</dcterms:modified>
</cp:coreProperties>
</file>